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98"/>
    <p:restoredTop sz="94625"/>
  </p:normalViewPr>
  <p:slideViewPr>
    <p:cSldViewPr snapToGrid="0" snapToObjects="1">
      <p:cViewPr>
        <p:scale>
          <a:sx n="69" d="100"/>
          <a:sy n="69" d="100"/>
        </p:scale>
        <p:origin x="144" y="8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58082-6F8D-D84A-8CA4-76FACB3BA996}" type="datetimeFigureOut">
              <a:rPr lang="en-US" smtClean="0"/>
              <a:t>4/23/17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7D82BF-3B27-8541-BBCF-6D5641458411}" type="slidenum">
              <a:rPr lang="en-US" smtClean="0"/>
              <a:t>‹#›</a:t>
            </a:fld>
            <a:endParaRPr lang="en-US"/>
          </a:p>
        </p:txBody>
      </p:sp>
    </p:spTree>
    <p:extLst>
      <p:ext uri="{BB962C8B-B14F-4D97-AF65-F5344CB8AC3E}">
        <p14:creationId xmlns:p14="http://schemas.microsoft.com/office/powerpoint/2010/main" val="1441453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D82BF-3B27-8541-BBCF-6D5641458411}" type="slidenum">
              <a:rPr lang="en-US" smtClean="0"/>
              <a:t>11</a:t>
            </a:fld>
            <a:endParaRPr lang="en-US"/>
          </a:p>
        </p:txBody>
      </p:sp>
    </p:spTree>
    <p:extLst>
      <p:ext uri="{BB962C8B-B14F-4D97-AF65-F5344CB8AC3E}">
        <p14:creationId xmlns:p14="http://schemas.microsoft.com/office/powerpoint/2010/main" val="743835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4/23/17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4/23/17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4/23/17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4/23/17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4/23/17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4/23/17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4/23/17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tiff"/><Relationship Id="rId4" Type="http://schemas.openxmlformats.org/officeDocument/2006/relationships/image" Target="../media/image17.tif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5.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11.tiff"/><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 Id="rId3" Type="http://schemas.openxmlformats.org/officeDocument/2006/relationships/image" Target="../media/image13.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 Id="rId3" Type="http://schemas.openxmlformats.org/officeDocument/2006/relationships/image" Target="../media/image15.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Tuesday, April 23</a:t>
            </a:r>
            <a:r>
              <a:rPr lang="en-US" baseline="30000" dirty="0" smtClean="0"/>
              <a:t>rd</a:t>
            </a:r>
            <a:r>
              <a:rPr lang="en-US" dirty="0" smtClean="0"/>
              <a:t>  </a:t>
            </a:r>
            <a:endParaRPr lang="en-US" dirty="0"/>
          </a:p>
        </p:txBody>
      </p:sp>
      <p:sp>
        <p:nvSpPr>
          <p:cNvPr id="3" name="Content Placeholder 2"/>
          <p:cNvSpPr>
            <a:spLocks noGrp="1"/>
          </p:cNvSpPr>
          <p:nvPr>
            <p:ph idx="1"/>
          </p:nvPr>
        </p:nvSpPr>
        <p:spPr/>
        <p:txBody>
          <a:bodyPr/>
          <a:lstStyle/>
          <a:p>
            <a:r>
              <a:rPr lang="en-US" dirty="0" smtClean="0"/>
              <a:t>Ch. 23 Packet due today!</a:t>
            </a:r>
          </a:p>
          <a:p>
            <a:r>
              <a:rPr lang="en-US" dirty="0" smtClean="0"/>
              <a:t>Current Events, last week! </a:t>
            </a:r>
          </a:p>
          <a:p>
            <a:r>
              <a:rPr lang="en-US" dirty="0" smtClean="0"/>
              <a:t>Notes today: Comparing political systems</a:t>
            </a:r>
          </a:p>
          <a:p>
            <a:endParaRPr lang="en-US" dirty="0"/>
          </a:p>
        </p:txBody>
      </p:sp>
    </p:spTree>
    <p:extLst>
      <p:ext uri="{BB962C8B-B14F-4D97-AF65-F5344CB8AC3E}">
        <p14:creationId xmlns:p14="http://schemas.microsoft.com/office/powerpoint/2010/main" val="917877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Government in the UK</a:t>
            </a:r>
            <a:endParaRPr lang="en-US" dirty="0"/>
          </a:p>
        </p:txBody>
      </p:sp>
      <p:sp>
        <p:nvSpPr>
          <p:cNvPr id="3" name="Content Placeholder 2"/>
          <p:cNvSpPr>
            <a:spLocks noGrp="1"/>
          </p:cNvSpPr>
          <p:nvPr>
            <p:ph idx="1"/>
          </p:nvPr>
        </p:nvSpPr>
        <p:spPr>
          <a:xfrm>
            <a:off x="646111" y="1414965"/>
            <a:ext cx="9816326" cy="4922040"/>
          </a:xfrm>
        </p:spPr>
        <p:txBody>
          <a:bodyPr>
            <a:noAutofit/>
          </a:bodyPr>
          <a:lstStyle/>
          <a:p>
            <a:r>
              <a:rPr lang="en-US" sz="2400" dirty="0" smtClean="0"/>
              <a:t>Great Britain has a </a:t>
            </a:r>
            <a:r>
              <a:rPr lang="en-US" sz="2400" b="1" dirty="0" smtClean="0"/>
              <a:t>unitary</a:t>
            </a:r>
            <a:r>
              <a:rPr lang="en-US" sz="2400" dirty="0" smtClean="0"/>
              <a:t> government, meaning there is no actual division of powers between the national and state or local government. </a:t>
            </a:r>
          </a:p>
          <a:p>
            <a:r>
              <a:rPr lang="en-US" sz="2400" dirty="0" smtClean="0"/>
              <a:t>Any governments below Parliament are created by parliament and can only act with the approval of Parliament. </a:t>
            </a:r>
          </a:p>
          <a:p>
            <a:r>
              <a:rPr lang="en-US" sz="2400" dirty="0" smtClean="0"/>
              <a:t>Recently, the UK has undergone </a:t>
            </a:r>
            <a:r>
              <a:rPr lang="en-US" sz="2400" b="1" dirty="0" smtClean="0"/>
              <a:t>devolution</a:t>
            </a:r>
            <a:r>
              <a:rPr lang="en-US" sz="2400" dirty="0" smtClean="0"/>
              <a:t> </a:t>
            </a:r>
            <a:r>
              <a:rPr lang="mr-IN" sz="2400" dirty="0" smtClean="0"/>
              <a:t>–</a:t>
            </a:r>
            <a:r>
              <a:rPr lang="en-US" sz="2400" dirty="0" smtClean="0"/>
              <a:t> delegating authority from a central government to regional governments. Primarily through giving smaller assemblies to Scotland, Wales, and Northern Ireland. </a:t>
            </a:r>
          </a:p>
          <a:p>
            <a:r>
              <a:rPr lang="en-US" sz="2400" dirty="0" smtClean="0"/>
              <a:t>These smaller governments can pass legislation regarding education, culture, health and housing. However, the British Parliament on expansive decisions like defense and foreign policy. </a:t>
            </a:r>
            <a:endParaRPr lang="en-US" sz="2400" dirty="0"/>
          </a:p>
        </p:txBody>
      </p:sp>
    </p:spTree>
    <p:extLst>
      <p:ext uri="{BB962C8B-B14F-4D97-AF65-F5344CB8AC3E}">
        <p14:creationId xmlns:p14="http://schemas.microsoft.com/office/powerpoint/2010/main" val="705047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a:t>
            </a:r>
            <a:endParaRPr lang="en-US" dirty="0"/>
          </a:p>
        </p:txBody>
      </p:sp>
      <p:sp>
        <p:nvSpPr>
          <p:cNvPr id="3" name="Content Placeholder 2"/>
          <p:cNvSpPr>
            <a:spLocks noGrp="1"/>
          </p:cNvSpPr>
          <p:nvPr>
            <p:ph idx="1"/>
          </p:nvPr>
        </p:nvSpPr>
        <p:spPr>
          <a:xfrm>
            <a:off x="0" y="1272068"/>
            <a:ext cx="10156568" cy="5705017"/>
          </a:xfrm>
        </p:spPr>
        <p:txBody>
          <a:bodyPr>
            <a:normAutofit/>
          </a:bodyPr>
          <a:lstStyle/>
          <a:p>
            <a:r>
              <a:rPr lang="en-US" sz="2400" dirty="0" smtClean="0"/>
              <a:t>While Japan holds a parliamentary democracy like Great Britain, it has a much different history and relationship with The United States.</a:t>
            </a:r>
          </a:p>
          <a:p>
            <a:r>
              <a:rPr lang="en-US" sz="2400" dirty="0" smtClean="0"/>
              <a:t>The United States currently is close with Japan, we are their primary economic partner, with both countries relying on each other for trade. </a:t>
            </a:r>
          </a:p>
          <a:p>
            <a:r>
              <a:rPr lang="en-US" sz="2400" dirty="0" smtClean="0"/>
              <a:t>Militarily we have a Treaty of Mutual Cooperation and Security, in place to resist armed attacks on each other. Today we have the U.S. 7</a:t>
            </a:r>
            <a:r>
              <a:rPr lang="en-US" sz="2400" baseline="30000" dirty="0" smtClean="0"/>
              <a:t>th</a:t>
            </a:r>
            <a:r>
              <a:rPr lang="en-US" sz="2400" dirty="0" smtClean="0"/>
              <a:t> fleet of the Navy stationed in Japan.</a:t>
            </a:r>
          </a:p>
          <a:p>
            <a:endParaRPr lang="en-US" sz="2400" dirty="0"/>
          </a:p>
          <a:p>
            <a:r>
              <a:rPr lang="en-US" sz="2400" dirty="0" smtClean="0"/>
              <a:t>Japanese democracy arose following the American occupation after World War II. It has blended the two to create a unique homegrown form of democracy. </a:t>
            </a:r>
            <a:endParaRPr lang="en-US" sz="2400" dirty="0"/>
          </a:p>
        </p:txBody>
      </p:sp>
      <p:pic>
        <p:nvPicPr>
          <p:cNvPr id="4" name="Picture 3"/>
          <p:cNvPicPr>
            <a:picLocks noChangeAspect="1"/>
          </p:cNvPicPr>
          <p:nvPr/>
        </p:nvPicPr>
        <p:blipFill>
          <a:blip r:embed="rId3"/>
          <a:stretch>
            <a:fillRect/>
          </a:stretch>
        </p:blipFill>
        <p:spPr>
          <a:xfrm>
            <a:off x="10610499" y="3555941"/>
            <a:ext cx="1581501" cy="2024321"/>
          </a:xfrm>
          <a:prstGeom prst="rect">
            <a:avLst/>
          </a:prstGeom>
        </p:spPr>
      </p:pic>
      <p:pic>
        <p:nvPicPr>
          <p:cNvPr id="5" name="Picture 4"/>
          <p:cNvPicPr>
            <a:picLocks noChangeAspect="1"/>
          </p:cNvPicPr>
          <p:nvPr/>
        </p:nvPicPr>
        <p:blipFill>
          <a:blip r:embed="rId4"/>
          <a:stretch>
            <a:fillRect/>
          </a:stretch>
        </p:blipFill>
        <p:spPr>
          <a:xfrm>
            <a:off x="8548577" y="0"/>
            <a:ext cx="3643423" cy="1263355"/>
          </a:xfrm>
          <a:prstGeom prst="rect">
            <a:avLst/>
          </a:prstGeom>
        </p:spPr>
      </p:pic>
    </p:spTree>
    <p:extLst>
      <p:ext uri="{BB962C8B-B14F-4D97-AF65-F5344CB8AC3E}">
        <p14:creationId xmlns:p14="http://schemas.microsoft.com/office/powerpoint/2010/main" val="2063194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Japan’s Government</a:t>
            </a:r>
            <a:endParaRPr lang="en-US" dirty="0"/>
          </a:p>
        </p:txBody>
      </p:sp>
      <p:sp>
        <p:nvSpPr>
          <p:cNvPr id="3" name="Content Placeholder 2"/>
          <p:cNvSpPr>
            <a:spLocks noGrp="1"/>
          </p:cNvSpPr>
          <p:nvPr>
            <p:ph idx="1"/>
          </p:nvPr>
        </p:nvSpPr>
        <p:spPr>
          <a:xfrm>
            <a:off x="382773" y="1297172"/>
            <a:ext cx="7761768" cy="5560828"/>
          </a:xfrm>
        </p:spPr>
        <p:txBody>
          <a:bodyPr>
            <a:normAutofit/>
          </a:bodyPr>
          <a:lstStyle/>
          <a:p>
            <a:r>
              <a:rPr lang="en-US" sz="2400" dirty="0" smtClean="0"/>
              <a:t>Japan’s present-day constitution was adopted in </a:t>
            </a:r>
            <a:r>
              <a:rPr lang="en-US" sz="2400" b="1" dirty="0" smtClean="0"/>
              <a:t>1947, </a:t>
            </a:r>
            <a:r>
              <a:rPr lang="en-US" sz="2400" dirty="0" smtClean="0"/>
              <a:t>under the watch of American authorities. It rejected the absolute power of an Emperor and now that position is much like that of a Queen in the UK. </a:t>
            </a:r>
          </a:p>
          <a:p>
            <a:r>
              <a:rPr lang="en-US" sz="2400" dirty="0" smtClean="0"/>
              <a:t>The document has a lengthy description of </a:t>
            </a:r>
            <a:r>
              <a:rPr lang="en-US" sz="2400" b="1" dirty="0" smtClean="0"/>
              <a:t>basic freedoms</a:t>
            </a:r>
            <a:r>
              <a:rPr lang="en-US" sz="2400" dirty="0" smtClean="0"/>
              <a:t>. Acting as a bill of rights, including freedom of religion, speech, press, a fair trial etc.</a:t>
            </a:r>
          </a:p>
          <a:p>
            <a:r>
              <a:rPr lang="en-US" sz="2400" dirty="0" smtClean="0"/>
              <a:t>The document also had an </a:t>
            </a:r>
            <a:r>
              <a:rPr lang="en-US" sz="2400" b="1" dirty="0" smtClean="0"/>
              <a:t>anti-military clause</a:t>
            </a:r>
            <a:r>
              <a:rPr lang="en-US" sz="2400" dirty="0" smtClean="0"/>
              <a:t>, banning the state from having an army, navy, or air force. The USA was fearful of Japanese militarism. Only changing the interpretation of this clause as they have become our ally, out of the Cold War. </a:t>
            </a:r>
          </a:p>
        </p:txBody>
      </p:sp>
      <p:pic>
        <p:nvPicPr>
          <p:cNvPr id="4" name="Picture 3"/>
          <p:cNvPicPr>
            <a:picLocks noChangeAspect="1"/>
          </p:cNvPicPr>
          <p:nvPr/>
        </p:nvPicPr>
        <p:blipFill>
          <a:blip r:embed="rId2"/>
          <a:stretch>
            <a:fillRect/>
          </a:stretch>
        </p:blipFill>
        <p:spPr>
          <a:xfrm>
            <a:off x="8593935" y="4250808"/>
            <a:ext cx="3598065" cy="2607192"/>
          </a:xfrm>
          <a:prstGeom prst="rect">
            <a:avLst/>
          </a:prstGeom>
        </p:spPr>
      </p:pic>
    </p:spTree>
    <p:extLst>
      <p:ext uri="{BB962C8B-B14F-4D97-AF65-F5344CB8AC3E}">
        <p14:creationId xmlns:p14="http://schemas.microsoft.com/office/powerpoint/2010/main" val="696740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Japanese Diet</a:t>
            </a:r>
            <a:endParaRPr lang="en-US" dirty="0"/>
          </a:p>
        </p:txBody>
      </p:sp>
      <p:sp>
        <p:nvSpPr>
          <p:cNvPr id="3" name="Content Placeholder 2"/>
          <p:cNvSpPr>
            <a:spLocks noGrp="1"/>
          </p:cNvSpPr>
          <p:nvPr>
            <p:ph idx="1"/>
          </p:nvPr>
        </p:nvSpPr>
        <p:spPr>
          <a:xfrm>
            <a:off x="255181" y="1233378"/>
            <a:ext cx="10207255" cy="5252482"/>
          </a:xfrm>
        </p:spPr>
        <p:txBody>
          <a:bodyPr/>
          <a:lstStyle/>
          <a:p>
            <a:r>
              <a:rPr lang="en-US" dirty="0" smtClean="0"/>
              <a:t>The National Diet is a mirror image of Great Britain’s parliament. It is bicameral, with the lower house holding the most power. </a:t>
            </a:r>
          </a:p>
          <a:p>
            <a:r>
              <a:rPr lang="en-US" dirty="0" smtClean="0"/>
              <a:t>The House of </a:t>
            </a:r>
            <a:r>
              <a:rPr lang="en-US" dirty="0" err="1" smtClean="0"/>
              <a:t>Councillors</a:t>
            </a:r>
            <a:r>
              <a:rPr lang="en-US" dirty="0"/>
              <a:t> </a:t>
            </a:r>
            <a:r>
              <a:rPr lang="en-US" dirty="0" smtClean="0"/>
              <a:t>has prestige but little power, it serves as an advisory, allowing a national discussion of important issues to the nation. </a:t>
            </a:r>
          </a:p>
          <a:p>
            <a:r>
              <a:rPr lang="en-US" dirty="0" smtClean="0"/>
              <a:t> the House of Representatives is the lower house, but it controls the Prime Minister as well as having over-riding voting power towards the upper house. </a:t>
            </a:r>
          </a:p>
          <a:p>
            <a:r>
              <a:rPr lang="en-US" dirty="0" smtClean="0"/>
              <a:t>While the system is similar to the US and UK legislative functions, the Japanese culture places emphasis on avoiding confrontation. Politicians primarily seek to reach consensus, where even majority powers won’t push legislation through if there is strong opposition. </a:t>
            </a:r>
            <a:endParaRPr lang="en-US" dirty="0"/>
          </a:p>
        </p:txBody>
      </p:sp>
    </p:spTree>
    <p:extLst>
      <p:ext uri="{BB962C8B-B14F-4D97-AF65-F5344CB8AC3E}">
        <p14:creationId xmlns:p14="http://schemas.microsoft.com/office/powerpoint/2010/main" val="2034521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Japanese Executive</a:t>
            </a:r>
            <a:endParaRPr lang="en-US" dirty="0"/>
          </a:p>
        </p:txBody>
      </p:sp>
      <p:sp>
        <p:nvSpPr>
          <p:cNvPr id="3" name="Content Placeholder 2"/>
          <p:cNvSpPr>
            <a:spLocks noGrp="1"/>
          </p:cNvSpPr>
          <p:nvPr>
            <p:ph idx="1"/>
          </p:nvPr>
        </p:nvSpPr>
        <p:spPr>
          <a:xfrm>
            <a:off x="359230" y="1289958"/>
            <a:ext cx="9690624" cy="4958442"/>
          </a:xfrm>
        </p:spPr>
        <p:txBody>
          <a:bodyPr/>
          <a:lstStyle/>
          <a:p>
            <a:r>
              <a:rPr lang="en-US" dirty="0" smtClean="0"/>
              <a:t>The Prime Minister is elected from the lower house of the Diet. Thus, the elect is generally a member of the majority party. </a:t>
            </a:r>
          </a:p>
          <a:p>
            <a:r>
              <a:rPr lang="en-US" dirty="0" smtClean="0"/>
              <a:t>The Prime Minister appoints the members of the cabinet, also serving as department heads. </a:t>
            </a:r>
            <a:endParaRPr lang="en-US" dirty="0"/>
          </a:p>
          <a:p>
            <a:r>
              <a:rPr lang="en-US" dirty="0" smtClean="0"/>
              <a:t>The PM can also call for </a:t>
            </a:r>
            <a:r>
              <a:rPr lang="en-US" b="1" dirty="0" smtClean="0"/>
              <a:t>dissolution </a:t>
            </a:r>
            <a:r>
              <a:rPr lang="en-US" dirty="0" smtClean="0"/>
              <a:t>of the lower house, meaning at any time a general election to fill all 480 seats in the lower house could occur.</a:t>
            </a:r>
          </a:p>
          <a:p>
            <a:r>
              <a:rPr lang="en-US" dirty="0" smtClean="0"/>
              <a:t>The Japanese bureaucracy is held in high respect and power within society. Leading graduates of top universities compete for the civil service positions, despite lower pay and longer hours.  </a:t>
            </a:r>
            <a:endParaRPr lang="en-US" dirty="0"/>
          </a:p>
        </p:txBody>
      </p:sp>
    </p:spTree>
    <p:extLst>
      <p:ext uri="{BB962C8B-B14F-4D97-AF65-F5344CB8AC3E}">
        <p14:creationId xmlns:p14="http://schemas.microsoft.com/office/powerpoint/2010/main" val="1968760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845" y="182554"/>
            <a:ext cx="9404723" cy="1400530"/>
          </a:xfrm>
        </p:spPr>
        <p:txBody>
          <a:bodyPr/>
          <a:lstStyle/>
          <a:p>
            <a:r>
              <a:rPr lang="en-US" dirty="0" smtClean="0"/>
              <a:t>Mexico and American relations</a:t>
            </a:r>
            <a:endParaRPr lang="en-US" dirty="0"/>
          </a:p>
        </p:txBody>
      </p:sp>
      <p:sp>
        <p:nvSpPr>
          <p:cNvPr id="3" name="Content Placeholder 2"/>
          <p:cNvSpPr>
            <a:spLocks noGrp="1"/>
          </p:cNvSpPr>
          <p:nvPr>
            <p:ph idx="1"/>
          </p:nvPr>
        </p:nvSpPr>
        <p:spPr>
          <a:xfrm>
            <a:off x="229581" y="1152983"/>
            <a:ext cx="6887615" cy="4876799"/>
          </a:xfrm>
        </p:spPr>
        <p:txBody>
          <a:bodyPr>
            <a:normAutofit lnSpcReduction="10000"/>
          </a:bodyPr>
          <a:lstStyle/>
          <a:p>
            <a:r>
              <a:rPr lang="en-US" sz="2800" dirty="0" smtClean="0"/>
              <a:t>Mexico neighbors our country to the south and has had great impact on our country since its birth.</a:t>
            </a:r>
          </a:p>
          <a:p>
            <a:r>
              <a:rPr lang="en-US" sz="2800" dirty="0" smtClean="0"/>
              <a:t>Our interactions has ranged from military conflicts, the Mexican-American war, to billions in trade as allies, Mexico being the number one tourist destination for Americans, and hundreds of thousands of legal border crosses on the 2,000 miles of shared border.</a:t>
            </a:r>
            <a:endParaRPr lang="en-US" sz="2800" dirty="0"/>
          </a:p>
        </p:txBody>
      </p:sp>
      <p:pic>
        <p:nvPicPr>
          <p:cNvPr id="6" name="Picture 5"/>
          <p:cNvPicPr>
            <a:picLocks noChangeAspect="1"/>
          </p:cNvPicPr>
          <p:nvPr/>
        </p:nvPicPr>
        <p:blipFill>
          <a:blip r:embed="rId2"/>
          <a:stretch>
            <a:fillRect/>
          </a:stretch>
        </p:blipFill>
        <p:spPr>
          <a:xfrm>
            <a:off x="7117196" y="3064936"/>
            <a:ext cx="5074804" cy="3870279"/>
          </a:xfrm>
          <a:prstGeom prst="rect">
            <a:avLst/>
          </a:prstGeom>
        </p:spPr>
      </p:pic>
    </p:spTree>
    <p:extLst>
      <p:ext uri="{BB962C8B-B14F-4D97-AF65-F5344CB8AC3E}">
        <p14:creationId xmlns:p14="http://schemas.microsoft.com/office/powerpoint/2010/main" val="534564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Mexican Government</a:t>
            </a:r>
            <a:endParaRPr lang="en-US" dirty="0"/>
          </a:p>
        </p:txBody>
      </p:sp>
      <p:sp>
        <p:nvSpPr>
          <p:cNvPr id="3" name="Content Placeholder 2"/>
          <p:cNvSpPr>
            <a:spLocks noGrp="1"/>
          </p:cNvSpPr>
          <p:nvPr>
            <p:ph idx="1"/>
          </p:nvPr>
        </p:nvSpPr>
        <p:spPr>
          <a:xfrm>
            <a:off x="249382" y="1454728"/>
            <a:ext cx="9800471" cy="4793672"/>
          </a:xfrm>
        </p:spPr>
        <p:txBody>
          <a:bodyPr>
            <a:normAutofit/>
          </a:bodyPr>
          <a:lstStyle/>
          <a:p>
            <a:r>
              <a:rPr lang="en-US" sz="2800" dirty="0" smtClean="0"/>
              <a:t>Mexico had many obstacles to get to where it is today, overcoming Spanish colonial rule, monarchial rule, revolutions, dictatorships and foreign interventions. </a:t>
            </a:r>
          </a:p>
          <a:p>
            <a:r>
              <a:rPr lang="en-US" sz="2800" dirty="0" smtClean="0"/>
              <a:t>Democratic reformers had periods of success with short-lived constitutions in 1824, and 1857. These would be important to establishing the Mexican Constitution of 1917, finally creating a government with a more active role in promoting rights and quality of life for Mexicans. </a:t>
            </a:r>
            <a:endParaRPr lang="en-US" sz="2800" dirty="0"/>
          </a:p>
        </p:txBody>
      </p:sp>
    </p:spTree>
    <p:extLst>
      <p:ext uri="{BB962C8B-B14F-4D97-AF65-F5344CB8AC3E}">
        <p14:creationId xmlns:p14="http://schemas.microsoft.com/office/powerpoint/2010/main" val="1502363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Mexican Government</a:t>
            </a:r>
            <a:endParaRPr lang="en-US" dirty="0"/>
          </a:p>
        </p:txBody>
      </p:sp>
      <p:sp>
        <p:nvSpPr>
          <p:cNvPr id="3" name="Content Placeholder 2"/>
          <p:cNvSpPr>
            <a:spLocks noGrp="1"/>
          </p:cNvSpPr>
          <p:nvPr>
            <p:ph idx="1"/>
          </p:nvPr>
        </p:nvSpPr>
        <p:spPr>
          <a:xfrm>
            <a:off x="0" y="1392382"/>
            <a:ext cx="10049854" cy="4856018"/>
          </a:xfrm>
        </p:spPr>
        <p:txBody>
          <a:bodyPr>
            <a:noAutofit/>
          </a:bodyPr>
          <a:lstStyle/>
          <a:p>
            <a:r>
              <a:rPr lang="en-US" sz="2800" dirty="0" smtClean="0"/>
              <a:t>The Constitution established three independent branches, with a President holding the chief executive, a bicameral legislature, and an independent judiciary. </a:t>
            </a:r>
          </a:p>
          <a:p>
            <a:r>
              <a:rPr lang="en-US" sz="2800" dirty="0" smtClean="0"/>
              <a:t>The President is popularly elected but only serves one 6-year term. It is otherwise similar to the US President, only with more amendment powers. </a:t>
            </a:r>
          </a:p>
          <a:p>
            <a:r>
              <a:rPr lang="en-US" sz="2800" dirty="0" smtClean="0"/>
              <a:t>The General Congress holds the Senate and the Chamber of Deputies. Congress in </a:t>
            </a:r>
            <a:r>
              <a:rPr lang="en-US" sz="2800" dirty="0" err="1" smtClean="0"/>
              <a:t>Mexiso</a:t>
            </a:r>
            <a:r>
              <a:rPr lang="en-US" sz="2800" dirty="0" smtClean="0"/>
              <a:t> has short sessions (Sept. to Dec.) and strict term limits. These keep Congress from playing as large a role as it does in other nations. Not all members are directly elected, and none can be reelected. </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2037" y="1152983"/>
            <a:ext cx="2286000" cy="3949700"/>
          </a:xfrm>
          <a:prstGeom prst="rect">
            <a:avLst/>
          </a:prstGeom>
        </p:spPr>
      </p:pic>
    </p:spTree>
    <p:extLst>
      <p:ext uri="{BB962C8B-B14F-4D97-AF65-F5344CB8AC3E}">
        <p14:creationId xmlns:p14="http://schemas.microsoft.com/office/powerpoint/2010/main" val="113597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Mexican Political Parties</a:t>
            </a:r>
            <a:endParaRPr lang="en-US" dirty="0"/>
          </a:p>
        </p:txBody>
      </p:sp>
      <p:sp>
        <p:nvSpPr>
          <p:cNvPr id="3" name="Content Placeholder 2"/>
          <p:cNvSpPr>
            <a:spLocks noGrp="1"/>
          </p:cNvSpPr>
          <p:nvPr>
            <p:ph idx="1"/>
          </p:nvPr>
        </p:nvSpPr>
        <p:spPr>
          <a:xfrm>
            <a:off x="311728" y="1163782"/>
            <a:ext cx="9738126" cy="5084617"/>
          </a:xfrm>
        </p:spPr>
        <p:txBody>
          <a:bodyPr>
            <a:noAutofit/>
          </a:bodyPr>
          <a:lstStyle/>
          <a:p>
            <a:r>
              <a:rPr lang="en-US" sz="2600" dirty="0" smtClean="0"/>
              <a:t>In addition to struggles in dealing with foreign intervention and political revolutions, the Mexican government saw quite a deal of corruption from its political party system. </a:t>
            </a:r>
          </a:p>
          <a:p>
            <a:r>
              <a:rPr lang="en-US" sz="2600" dirty="0" smtClean="0"/>
              <a:t>The Institutional Revolutionary Party (PRI) controlled the government for more than 70 years, from its birth in 1929 until the Presidential election of 2000. A combination of domination and corrupt elections kept the party in uncontested majority in the legislature and the presidential elections. </a:t>
            </a:r>
          </a:p>
          <a:p>
            <a:r>
              <a:rPr lang="en-US" sz="2600" dirty="0" smtClean="0"/>
              <a:t>Mexico had back-to-back presidents of different parties, but the PRI has resurged as the leading party in </a:t>
            </a:r>
            <a:r>
              <a:rPr lang="en-US" sz="2600" dirty="0"/>
              <a:t>M</a:t>
            </a:r>
            <a:r>
              <a:rPr lang="en-US" sz="2600" dirty="0" smtClean="0"/>
              <a:t>exico. </a:t>
            </a:r>
          </a:p>
        </p:txBody>
      </p:sp>
      <p:pic>
        <p:nvPicPr>
          <p:cNvPr id="4" name="Picture 3"/>
          <p:cNvPicPr>
            <a:picLocks noChangeAspect="1"/>
          </p:cNvPicPr>
          <p:nvPr/>
        </p:nvPicPr>
        <p:blipFill>
          <a:blip r:embed="rId2"/>
          <a:stretch>
            <a:fillRect/>
          </a:stretch>
        </p:blipFill>
        <p:spPr>
          <a:xfrm>
            <a:off x="9906000" y="710248"/>
            <a:ext cx="2286000" cy="2286000"/>
          </a:xfrm>
          <a:prstGeom prst="rect">
            <a:avLst/>
          </a:prstGeom>
        </p:spPr>
      </p:pic>
    </p:spTree>
    <p:extLst>
      <p:ext uri="{BB962C8B-B14F-4D97-AF65-F5344CB8AC3E}">
        <p14:creationId xmlns:p14="http://schemas.microsoft.com/office/powerpoint/2010/main" val="127161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Russia and the USSR</a:t>
            </a:r>
            <a:endParaRPr lang="en-US" dirty="0"/>
          </a:p>
        </p:txBody>
      </p:sp>
      <p:sp>
        <p:nvSpPr>
          <p:cNvPr id="3" name="Content Placeholder 2"/>
          <p:cNvSpPr>
            <a:spLocks noGrp="1"/>
          </p:cNvSpPr>
          <p:nvPr>
            <p:ph idx="1"/>
          </p:nvPr>
        </p:nvSpPr>
        <p:spPr>
          <a:xfrm>
            <a:off x="249382" y="1600200"/>
            <a:ext cx="9800471" cy="4648199"/>
          </a:xfrm>
        </p:spPr>
        <p:txBody>
          <a:bodyPr>
            <a:normAutofit fontScale="92500"/>
          </a:bodyPr>
          <a:lstStyle/>
          <a:p>
            <a:r>
              <a:rPr lang="en-US" sz="2800" dirty="0" smtClean="0"/>
              <a:t>The Soviet Union (USSR) comprised of 15 republics, with several layers of elected </a:t>
            </a:r>
            <a:r>
              <a:rPr lang="en-US" sz="2800" b="1" dirty="0" smtClean="0"/>
              <a:t>soviets</a:t>
            </a:r>
            <a:r>
              <a:rPr lang="en-US" sz="2800" dirty="0" smtClean="0"/>
              <a:t> (Councils) at all levels. However, the major policy decisions were made by Communist Party leadership. </a:t>
            </a:r>
          </a:p>
          <a:p>
            <a:r>
              <a:rPr lang="en-US" sz="2800" dirty="0" smtClean="0"/>
              <a:t>The Soviet Constitution did not serve to limit government or provide basic rights like freedom of speech. </a:t>
            </a:r>
          </a:p>
          <a:p>
            <a:pPr lvl="1"/>
            <a:r>
              <a:rPr lang="en-US" sz="2400" dirty="0" smtClean="0"/>
              <a:t>Rather, it declared “the exercise by citizens of rights and freedoms must not injure the interests of society and the state”. </a:t>
            </a:r>
          </a:p>
          <a:p>
            <a:r>
              <a:rPr lang="en-US" sz="2800" dirty="0" smtClean="0"/>
              <a:t>From 1917-1990 the only political party in the USSR was the Communist Party. </a:t>
            </a:r>
          </a:p>
          <a:p>
            <a:endParaRPr lang="en-US" dirty="0"/>
          </a:p>
        </p:txBody>
      </p:sp>
    </p:spTree>
    <p:extLst>
      <p:ext uri="{BB962C8B-B14F-4D97-AF65-F5344CB8AC3E}">
        <p14:creationId xmlns:p14="http://schemas.microsoft.com/office/powerpoint/2010/main" val="2090183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01795" y="2881674"/>
            <a:ext cx="5851060" cy="2972716"/>
          </a:xfrm>
          <a:prstGeom prst="rect">
            <a:avLst/>
          </a:prstGeom>
        </p:spPr>
      </p:pic>
      <p:sp>
        <p:nvSpPr>
          <p:cNvPr id="2" name="Title 1"/>
          <p:cNvSpPr>
            <a:spLocks noGrp="1"/>
          </p:cNvSpPr>
          <p:nvPr>
            <p:ph type="ctrTitle"/>
          </p:nvPr>
        </p:nvSpPr>
        <p:spPr>
          <a:xfrm>
            <a:off x="553757" y="-983165"/>
            <a:ext cx="8825658" cy="3329581"/>
          </a:xfrm>
        </p:spPr>
        <p:txBody>
          <a:bodyPr/>
          <a:lstStyle/>
          <a:p>
            <a:r>
              <a:rPr lang="en-US" smtClean="0"/>
              <a:t>Comparing Political Systems</a:t>
            </a:r>
            <a:endParaRPr lang="en-US" dirty="0"/>
          </a:p>
        </p:txBody>
      </p:sp>
    </p:spTree>
    <p:extLst>
      <p:ext uri="{BB962C8B-B14F-4D97-AF65-F5344CB8AC3E}">
        <p14:creationId xmlns:p14="http://schemas.microsoft.com/office/powerpoint/2010/main" val="1352257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Gorbachev’s Reforms</a:t>
            </a:r>
            <a:endParaRPr lang="en-US" dirty="0"/>
          </a:p>
        </p:txBody>
      </p:sp>
      <p:sp>
        <p:nvSpPr>
          <p:cNvPr id="3" name="Content Placeholder 2"/>
          <p:cNvSpPr>
            <a:spLocks noGrp="1"/>
          </p:cNvSpPr>
          <p:nvPr>
            <p:ph idx="1"/>
          </p:nvPr>
        </p:nvSpPr>
        <p:spPr>
          <a:xfrm>
            <a:off x="187036" y="1122218"/>
            <a:ext cx="11762509" cy="5548746"/>
          </a:xfrm>
        </p:spPr>
        <p:txBody>
          <a:bodyPr>
            <a:normAutofit/>
          </a:bodyPr>
          <a:lstStyle/>
          <a:p>
            <a:r>
              <a:rPr lang="en-US" sz="2400" dirty="0" smtClean="0"/>
              <a:t>In 1985, Mikhail Gorbachev undertook major reforms on the principles of perestroika and glasnost. Perestroika </a:t>
            </a:r>
            <a:r>
              <a:rPr lang="mr-IN" sz="2400" dirty="0" smtClean="0"/>
              <a:t>–</a:t>
            </a:r>
            <a:r>
              <a:rPr lang="en-US" sz="2400" dirty="0" smtClean="0"/>
              <a:t> the restructuring of political and economic life. Glasnost- “openness” or increasing tolerance of dissent. </a:t>
            </a:r>
          </a:p>
          <a:p>
            <a:r>
              <a:rPr lang="en-US" sz="2400" dirty="0" smtClean="0"/>
              <a:t>The reform took place in a few </a:t>
            </a:r>
            <a:r>
              <a:rPr lang="en-US" sz="2400" dirty="0" err="1" smtClean="0"/>
              <a:t>specifc</a:t>
            </a:r>
            <a:r>
              <a:rPr lang="en-US" sz="2400" dirty="0" smtClean="0"/>
              <a:t> arenas:</a:t>
            </a:r>
          </a:p>
          <a:p>
            <a:pPr lvl="1"/>
            <a:r>
              <a:rPr lang="en-US" sz="2000" dirty="0" smtClean="0"/>
              <a:t>The Legislature: Introduced the first competitive elections, where 2/3rds of members were voted by the people. </a:t>
            </a:r>
          </a:p>
          <a:p>
            <a:pPr lvl="1"/>
            <a:r>
              <a:rPr lang="en-US" sz="2000" dirty="0" smtClean="0"/>
              <a:t>The President: The office was created, allowing Gorbachev to appoint other officials, head defense and conduct foreign policy,</a:t>
            </a:r>
          </a:p>
          <a:p>
            <a:pPr lvl="1"/>
            <a:r>
              <a:rPr lang="en-US" sz="2000" dirty="0" smtClean="0"/>
              <a:t>The CPSU </a:t>
            </a:r>
            <a:r>
              <a:rPr lang="mr-IN" sz="2000" dirty="0" smtClean="0"/>
              <a:t>–</a:t>
            </a:r>
            <a:r>
              <a:rPr lang="en-US" sz="2000" dirty="0" smtClean="0"/>
              <a:t> The party’s influence was reduced and new smaller parties emerged. </a:t>
            </a:r>
          </a:p>
          <a:p>
            <a:r>
              <a:rPr lang="en-US" sz="2400" dirty="0" smtClean="0"/>
              <a:t>These reforms encouraged a wave of democratization, the 15 republics left the USSR which officially dissolved in 1991. </a:t>
            </a:r>
          </a:p>
          <a:p>
            <a:r>
              <a:rPr lang="en-US" sz="2400" dirty="0" smtClean="0"/>
              <a:t>Russia included, it has since moved towards democracy and economic reform.</a:t>
            </a:r>
            <a:endParaRPr lang="en-US" sz="2400" dirty="0"/>
          </a:p>
        </p:txBody>
      </p:sp>
    </p:spTree>
    <p:extLst>
      <p:ext uri="{BB962C8B-B14F-4D97-AF65-F5344CB8AC3E}">
        <p14:creationId xmlns:p14="http://schemas.microsoft.com/office/powerpoint/2010/main" val="1176923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Russia today</a:t>
            </a:r>
            <a:endParaRPr lang="en-US" dirty="0"/>
          </a:p>
        </p:txBody>
      </p:sp>
      <p:sp>
        <p:nvSpPr>
          <p:cNvPr id="3" name="Content Placeholder 2"/>
          <p:cNvSpPr>
            <a:spLocks noGrp="1"/>
          </p:cNvSpPr>
          <p:nvPr>
            <p:ph idx="1"/>
          </p:nvPr>
        </p:nvSpPr>
        <p:spPr>
          <a:xfrm>
            <a:off x="394856" y="1517074"/>
            <a:ext cx="9654998" cy="4731326"/>
          </a:xfrm>
        </p:spPr>
        <p:txBody>
          <a:bodyPr>
            <a:normAutofit lnSpcReduction="10000"/>
          </a:bodyPr>
          <a:lstStyle/>
          <a:p>
            <a:r>
              <a:rPr lang="en-US" sz="2400" dirty="0" smtClean="0"/>
              <a:t>In 1993, a new constitution was approved, proclaiming Russia to be ”a democratic federal state with a republican form of government” also outlining an extensive list of individual rights.</a:t>
            </a:r>
          </a:p>
          <a:p>
            <a:r>
              <a:rPr lang="en-US" sz="2400" dirty="0" smtClean="0"/>
              <a:t>The Executive Branch gives more central power to the president. Who appoints a prime minister, and other ministers who head different departments. The President may not serve more than two consecutive terms. The term limit has been extended to 6 years. </a:t>
            </a:r>
          </a:p>
          <a:p>
            <a:r>
              <a:rPr lang="en-US" sz="2400" dirty="0" smtClean="0"/>
              <a:t>The Federal Assembly is the Russian 						legislature, and mirrors the UK bicameral 					body.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4255" y="4592782"/>
            <a:ext cx="5167745" cy="2265218"/>
          </a:xfrm>
          <a:prstGeom prst="rect">
            <a:avLst/>
          </a:prstGeom>
        </p:spPr>
      </p:pic>
    </p:spTree>
    <p:extLst>
      <p:ext uri="{BB962C8B-B14F-4D97-AF65-F5344CB8AC3E}">
        <p14:creationId xmlns:p14="http://schemas.microsoft.com/office/powerpoint/2010/main" val="73223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602" y="195188"/>
            <a:ext cx="9404723" cy="1400530"/>
          </a:xfrm>
        </p:spPr>
        <p:txBody>
          <a:bodyPr/>
          <a:lstStyle/>
          <a:p>
            <a:r>
              <a:rPr lang="en-US" dirty="0" smtClean="0"/>
              <a:t>China</a:t>
            </a:r>
            <a:endParaRPr lang="en-US" dirty="0"/>
          </a:p>
        </p:txBody>
      </p:sp>
      <p:sp>
        <p:nvSpPr>
          <p:cNvPr id="3" name="Content Placeholder 2"/>
          <p:cNvSpPr>
            <a:spLocks noGrp="1"/>
          </p:cNvSpPr>
          <p:nvPr>
            <p:ph idx="1"/>
          </p:nvPr>
        </p:nvSpPr>
        <p:spPr>
          <a:xfrm>
            <a:off x="477982" y="1184564"/>
            <a:ext cx="9571871" cy="5063835"/>
          </a:xfrm>
        </p:spPr>
        <p:txBody>
          <a:bodyPr>
            <a:noAutofit/>
          </a:bodyPr>
          <a:lstStyle/>
          <a:p>
            <a:r>
              <a:rPr lang="en-US" sz="2400" dirty="0" smtClean="0"/>
              <a:t>China today is consistently changing to reflect the policy of the current government. The constitution was written in 1954, and revised in 1975, 1978, 1982, 1988, 1993, 1999, and 2004. Thus the current constitution is the 12</a:t>
            </a:r>
            <a:r>
              <a:rPr lang="en-US" sz="2400" baseline="30000" dirty="0" smtClean="0"/>
              <a:t>th</a:t>
            </a:r>
            <a:r>
              <a:rPr lang="en-US" sz="2400" dirty="0" smtClean="0"/>
              <a:t> since 1911. </a:t>
            </a:r>
          </a:p>
          <a:p>
            <a:r>
              <a:rPr lang="en-US" sz="2400" dirty="0" smtClean="0"/>
              <a:t>The China Communist Party (CCP) is the second largest political party in the world with over 88 million members. It essentially </a:t>
            </a:r>
            <a:r>
              <a:rPr lang="en-US" sz="2400" i="1" dirty="0" smtClean="0"/>
              <a:t>is</a:t>
            </a:r>
            <a:r>
              <a:rPr lang="en-US" sz="2400" dirty="0" smtClean="0"/>
              <a:t> the government of China, similar to the Communist power in the USSR. </a:t>
            </a:r>
          </a:p>
        </p:txBody>
      </p:sp>
      <p:pic>
        <p:nvPicPr>
          <p:cNvPr id="5" name="Picture 4"/>
          <p:cNvPicPr>
            <a:picLocks noChangeAspect="1"/>
          </p:cNvPicPr>
          <p:nvPr/>
        </p:nvPicPr>
        <p:blipFill>
          <a:blip r:embed="rId2"/>
          <a:stretch>
            <a:fillRect/>
          </a:stretch>
        </p:blipFill>
        <p:spPr>
          <a:xfrm>
            <a:off x="7876309" y="3901657"/>
            <a:ext cx="4315691" cy="2956343"/>
          </a:xfrm>
          <a:prstGeom prst="rect">
            <a:avLst/>
          </a:prstGeom>
        </p:spPr>
      </p:pic>
    </p:spTree>
    <p:extLst>
      <p:ext uri="{BB962C8B-B14F-4D97-AF65-F5344CB8AC3E}">
        <p14:creationId xmlns:p14="http://schemas.microsoft.com/office/powerpoint/2010/main" val="163957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today</a:t>
            </a:r>
            <a:endParaRPr lang="en-US" dirty="0"/>
          </a:p>
        </p:txBody>
      </p:sp>
      <p:sp>
        <p:nvSpPr>
          <p:cNvPr id="3" name="Content Placeholder 2"/>
          <p:cNvSpPr>
            <a:spLocks noGrp="1"/>
          </p:cNvSpPr>
          <p:nvPr>
            <p:ph idx="1"/>
          </p:nvPr>
        </p:nvSpPr>
        <p:spPr>
          <a:xfrm>
            <a:off x="1104293" y="1512591"/>
            <a:ext cx="8946541" cy="4195481"/>
          </a:xfrm>
        </p:spPr>
        <p:txBody>
          <a:bodyPr>
            <a:normAutofit fontScale="92500" lnSpcReduction="10000"/>
          </a:bodyPr>
          <a:lstStyle/>
          <a:p>
            <a:r>
              <a:rPr lang="en-US" sz="3200" dirty="0"/>
              <a:t>The two main </a:t>
            </a:r>
            <a:r>
              <a:rPr lang="en-US" sz="3200" dirty="0" smtClean="0"/>
              <a:t>bodies of the Chinese Government </a:t>
            </a:r>
            <a:r>
              <a:rPr lang="en-US" sz="3200" dirty="0"/>
              <a:t>are:</a:t>
            </a:r>
          </a:p>
          <a:p>
            <a:pPr lvl="1"/>
            <a:r>
              <a:rPr lang="en-US" sz="2800" dirty="0"/>
              <a:t>The National People’s Congress: 3,000 deputies are elected for five-year terms with minimal power. It primarily serves policy onto lower levels of government.</a:t>
            </a:r>
          </a:p>
          <a:p>
            <a:pPr lvl="1"/>
            <a:r>
              <a:rPr lang="en-US" sz="2800" dirty="0"/>
              <a:t>The State Council: the main body of the executive branch, the “Premier” or head executive is chosen by the Central Committee of the CCP. </a:t>
            </a:r>
          </a:p>
          <a:p>
            <a:endParaRPr lang="en-US" dirty="0"/>
          </a:p>
        </p:txBody>
      </p:sp>
    </p:spTree>
    <p:extLst>
      <p:ext uri="{BB962C8B-B14F-4D97-AF65-F5344CB8AC3E}">
        <p14:creationId xmlns:p14="http://schemas.microsoft.com/office/powerpoint/2010/main" val="412788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Governments</a:t>
            </a:r>
            <a:endParaRPr lang="en-US" dirty="0"/>
          </a:p>
        </p:txBody>
      </p:sp>
      <p:sp>
        <p:nvSpPr>
          <p:cNvPr id="3" name="Content Placeholder 2"/>
          <p:cNvSpPr>
            <a:spLocks noGrp="1"/>
          </p:cNvSpPr>
          <p:nvPr>
            <p:ph idx="1"/>
          </p:nvPr>
        </p:nvSpPr>
        <p:spPr>
          <a:xfrm>
            <a:off x="289903" y="1981200"/>
            <a:ext cx="10117138" cy="4876800"/>
          </a:xfrm>
        </p:spPr>
        <p:txBody>
          <a:bodyPr>
            <a:noAutofit/>
          </a:bodyPr>
          <a:lstStyle/>
          <a:p>
            <a:r>
              <a:rPr lang="en-US" sz="2300" dirty="0" smtClean="0"/>
              <a:t>No two governments are the same, however there are several characteristics we can use to compare these systems.</a:t>
            </a:r>
          </a:p>
          <a:p>
            <a:r>
              <a:rPr lang="en-US" sz="2300" dirty="0" smtClean="0"/>
              <a:t>These include variations in:</a:t>
            </a:r>
          </a:p>
          <a:p>
            <a:pPr lvl="1"/>
            <a:r>
              <a:rPr lang="en-US" sz="2300" dirty="0" smtClean="0"/>
              <a:t>Limited Government </a:t>
            </a:r>
          </a:p>
          <a:p>
            <a:pPr lvl="1"/>
            <a:r>
              <a:rPr lang="en-US" sz="2300" dirty="0" smtClean="0"/>
              <a:t>Federalism </a:t>
            </a:r>
            <a:r>
              <a:rPr lang="mr-IN" sz="2300" dirty="0" smtClean="0"/>
              <a:t>–</a:t>
            </a:r>
            <a:r>
              <a:rPr lang="en-US" sz="2300" dirty="0" smtClean="0"/>
              <a:t> only a handful divide between a central and regional units.</a:t>
            </a:r>
          </a:p>
          <a:p>
            <a:pPr lvl="1"/>
            <a:r>
              <a:rPr lang="en-US" sz="2300" dirty="0" smtClean="0"/>
              <a:t>Separation of powers </a:t>
            </a:r>
            <a:r>
              <a:rPr lang="mr-IN" sz="2300" dirty="0" smtClean="0"/>
              <a:t>–</a:t>
            </a:r>
            <a:r>
              <a:rPr lang="en-US" sz="2300" dirty="0" smtClean="0"/>
              <a:t> Parliamentary systems don’t separate the legislative and executive powers unlike the presidential system. </a:t>
            </a:r>
          </a:p>
          <a:p>
            <a:pPr lvl="1"/>
            <a:r>
              <a:rPr lang="en-US" sz="2300" dirty="0" smtClean="0"/>
              <a:t>Democracy </a:t>
            </a:r>
            <a:r>
              <a:rPr lang="mr-IN" sz="2300" dirty="0" smtClean="0"/>
              <a:t>–</a:t>
            </a:r>
            <a:r>
              <a:rPr lang="en-US" sz="2300" dirty="0" smtClean="0"/>
              <a:t> Many countries claim to be democratic, but are democratic in name only, others are clearly an authoritarian government, without any clear voice for the people. </a:t>
            </a:r>
            <a:endParaRPr lang="en-US" sz="2300" dirty="0"/>
          </a:p>
        </p:txBody>
      </p:sp>
      <p:pic>
        <p:nvPicPr>
          <p:cNvPr id="4" name="Picture 3"/>
          <p:cNvPicPr>
            <a:picLocks noChangeAspect="1"/>
          </p:cNvPicPr>
          <p:nvPr/>
        </p:nvPicPr>
        <p:blipFill>
          <a:blip r:embed="rId2"/>
          <a:stretch>
            <a:fillRect/>
          </a:stretch>
        </p:blipFill>
        <p:spPr>
          <a:xfrm>
            <a:off x="7495672" y="-52648"/>
            <a:ext cx="4696328" cy="2130576"/>
          </a:xfrm>
          <a:prstGeom prst="rect">
            <a:avLst/>
          </a:prstGeom>
        </p:spPr>
      </p:pic>
    </p:spTree>
    <p:extLst>
      <p:ext uri="{BB962C8B-B14F-4D97-AF65-F5344CB8AC3E}">
        <p14:creationId xmlns:p14="http://schemas.microsoft.com/office/powerpoint/2010/main" val="1393719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Britain and The United States</a:t>
            </a:r>
            <a:endParaRPr lang="en-US" dirty="0"/>
          </a:p>
        </p:txBody>
      </p:sp>
      <p:sp>
        <p:nvSpPr>
          <p:cNvPr id="3" name="Content Placeholder 2"/>
          <p:cNvSpPr>
            <a:spLocks noGrp="1"/>
          </p:cNvSpPr>
          <p:nvPr>
            <p:ph idx="1"/>
          </p:nvPr>
        </p:nvSpPr>
        <p:spPr>
          <a:xfrm>
            <a:off x="457200" y="1443790"/>
            <a:ext cx="9592653" cy="5125452"/>
          </a:xfrm>
        </p:spPr>
        <p:txBody>
          <a:bodyPr>
            <a:normAutofit/>
          </a:bodyPr>
          <a:lstStyle/>
          <a:p>
            <a:r>
              <a:rPr lang="en-US" sz="2400" dirty="0" smtClean="0"/>
              <a:t>The American government is deeply connected to our English heritage, and the two have many similarities.</a:t>
            </a:r>
          </a:p>
          <a:p>
            <a:r>
              <a:rPr lang="en-US" sz="2400" dirty="0" smtClean="0"/>
              <a:t>The biggest similarity between the two is that Great Britain is also a democracy.</a:t>
            </a:r>
          </a:p>
          <a:p>
            <a:endParaRPr lang="en-US" sz="2400" dirty="0" smtClean="0"/>
          </a:p>
          <a:p>
            <a:r>
              <a:rPr lang="en-US" sz="2800" dirty="0" smtClean="0"/>
              <a:t>The main differences between the two are:</a:t>
            </a:r>
          </a:p>
          <a:p>
            <a:pPr lvl="1"/>
            <a:r>
              <a:rPr lang="en-US" sz="2400" dirty="0" smtClean="0"/>
              <a:t>Great Britain is a unitary government </a:t>
            </a:r>
          </a:p>
          <a:p>
            <a:pPr lvl="1"/>
            <a:r>
              <a:rPr lang="en-US" sz="2400" dirty="0" smtClean="0"/>
              <a:t>Great Britain has a parliamentary system </a:t>
            </a:r>
          </a:p>
          <a:p>
            <a:pPr lvl="1"/>
            <a:r>
              <a:rPr lang="en-US" sz="2400" dirty="0"/>
              <a:t> </a:t>
            </a:r>
            <a:r>
              <a:rPr lang="en-US" sz="2400" dirty="0" smtClean="0"/>
              <a:t>Great Britain does not have a single document				 that acts as a constitution.</a:t>
            </a:r>
          </a:p>
        </p:txBody>
      </p:sp>
      <p:pic>
        <p:nvPicPr>
          <p:cNvPr id="5" name="Picture 4"/>
          <p:cNvPicPr>
            <a:picLocks noChangeAspect="1"/>
          </p:cNvPicPr>
          <p:nvPr/>
        </p:nvPicPr>
        <p:blipFill>
          <a:blip r:embed="rId2"/>
          <a:stretch>
            <a:fillRect/>
          </a:stretch>
        </p:blipFill>
        <p:spPr>
          <a:xfrm>
            <a:off x="8999621" y="2700891"/>
            <a:ext cx="3192379" cy="4157109"/>
          </a:xfrm>
          <a:prstGeom prst="rect">
            <a:avLst/>
          </a:prstGeom>
        </p:spPr>
      </p:pic>
    </p:spTree>
    <p:extLst>
      <p:ext uri="{BB962C8B-B14F-4D97-AF65-F5344CB8AC3E}">
        <p14:creationId xmlns:p14="http://schemas.microsoft.com/office/powerpoint/2010/main" val="1640691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62" y="-185453"/>
            <a:ext cx="9404723" cy="1400530"/>
          </a:xfrm>
        </p:spPr>
        <p:txBody>
          <a:bodyPr/>
          <a:lstStyle/>
          <a:p>
            <a:r>
              <a:rPr lang="en-US" dirty="0" smtClean="0"/>
              <a:t>Great Britain’s Constitution</a:t>
            </a:r>
            <a:endParaRPr lang="en-US" dirty="0"/>
          </a:p>
        </p:txBody>
      </p:sp>
      <p:sp>
        <p:nvSpPr>
          <p:cNvPr id="3" name="Content Placeholder 2"/>
          <p:cNvSpPr>
            <a:spLocks noGrp="1"/>
          </p:cNvSpPr>
          <p:nvPr>
            <p:ph idx="1"/>
          </p:nvPr>
        </p:nvSpPr>
        <p:spPr>
          <a:xfrm>
            <a:off x="-46541" y="757625"/>
            <a:ext cx="9536226" cy="6083559"/>
          </a:xfrm>
        </p:spPr>
        <p:txBody>
          <a:bodyPr>
            <a:noAutofit/>
          </a:bodyPr>
          <a:lstStyle/>
          <a:p>
            <a:pPr defTabSz="914400">
              <a:spcBef>
                <a:spcPts val="0"/>
              </a:spcBef>
              <a:buClrTx/>
              <a:buSzTx/>
            </a:pPr>
            <a:r>
              <a:rPr lang="en-US" sz="2500" dirty="0" smtClean="0"/>
              <a:t>The British constitution has both written parts, called </a:t>
            </a:r>
            <a:r>
              <a:rPr lang="en-US" sz="2500" b="1" i="1" dirty="0" smtClean="0"/>
              <a:t>the law of the constitution</a:t>
            </a:r>
            <a:r>
              <a:rPr lang="en-US" sz="2500" i="1" dirty="0" smtClean="0"/>
              <a:t>,</a:t>
            </a:r>
            <a:r>
              <a:rPr lang="en-US" sz="2500" dirty="0" smtClean="0"/>
              <a:t> and unwritten parts,  called </a:t>
            </a:r>
            <a:r>
              <a:rPr lang="en-US" sz="2500" b="1" i="1" dirty="0" smtClean="0"/>
              <a:t>the conventions of the constitution.</a:t>
            </a:r>
            <a:r>
              <a:rPr lang="en-US" sz="2500" b="1" dirty="0" smtClean="0"/>
              <a:t> </a:t>
            </a:r>
          </a:p>
          <a:p>
            <a:pPr defTabSz="914400">
              <a:spcBef>
                <a:spcPts val="0"/>
              </a:spcBef>
              <a:buClrTx/>
              <a:buSzTx/>
            </a:pPr>
            <a:endParaRPr lang="en-US" sz="2500" b="1" dirty="0" smtClean="0"/>
          </a:p>
          <a:p>
            <a:pPr defTabSz="914400">
              <a:spcBef>
                <a:spcPts val="0"/>
              </a:spcBef>
              <a:buClrTx/>
              <a:buSzTx/>
            </a:pPr>
            <a:r>
              <a:rPr lang="en-US" sz="2500" dirty="0" smtClean="0"/>
              <a:t>Britain’s constitution is written in many documents, including the </a:t>
            </a:r>
            <a:r>
              <a:rPr lang="en-US" sz="2500" b="1" dirty="0" smtClean="0"/>
              <a:t>Magna Carta (1215), the Petition of Right (1628), and the English Bill of Rights (1689). </a:t>
            </a:r>
          </a:p>
          <a:p>
            <a:pPr defTabSz="914400">
              <a:spcBef>
                <a:spcPts val="0"/>
              </a:spcBef>
              <a:buClrTx/>
              <a:buSzTx/>
            </a:pPr>
            <a:endParaRPr lang="en-US" sz="2500" b="1" dirty="0" smtClean="0"/>
          </a:p>
          <a:p>
            <a:pPr defTabSz="914400">
              <a:spcBef>
                <a:spcPts val="0"/>
              </a:spcBef>
              <a:buClrTx/>
              <a:buSzTx/>
            </a:pPr>
            <a:r>
              <a:rPr lang="en-US" sz="2500" dirty="0" smtClean="0"/>
              <a:t>Certain parliamentary acts also form a part of the constitution, for example the Representation of the People Act lowered the voting age, much like out 26</a:t>
            </a:r>
            <a:r>
              <a:rPr lang="en-US" sz="2500" baseline="30000" dirty="0" smtClean="0"/>
              <a:t>th</a:t>
            </a:r>
            <a:r>
              <a:rPr lang="en-US" sz="2500" dirty="0" smtClean="0"/>
              <a:t> amendment</a:t>
            </a:r>
          </a:p>
          <a:p>
            <a:pPr defTabSz="914400">
              <a:spcBef>
                <a:spcPts val="0"/>
              </a:spcBef>
              <a:buClrTx/>
              <a:buSzTx/>
            </a:pPr>
            <a:endParaRPr lang="en-US" sz="2500" dirty="0" smtClean="0"/>
          </a:p>
          <a:p>
            <a:pPr defTabSz="914400">
              <a:spcBef>
                <a:spcPts val="0"/>
              </a:spcBef>
              <a:buClrTx/>
              <a:buSzTx/>
            </a:pPr>
            <a:r>
              <a:rPr lang="en-US" sz="2500" dirty="0" smtClean="0"/>
              <a:t> </a:t>
            </a:r>
            <a:r>
              <a:rPr lang="en-US" sz="2400" b="1" dirty="0" smtClean="0"/>
              <a:t>Common Law</a:t>
            </a:r>
            <a:r>
              <a:rPr lang="en-US" sz="2400" dirty="0" smtClean="0"/>
              <a:t> has also been established through centuries of court decisions, covering nearly every aspect of human conduct. </a:t>
            </a:r>
            <a:endParaRPr lang="en-US" sz="2400" dirty="0"/>
          </a:p>
        </p:txBody>
      </p:sp>
      <p:pic>
        <p:nvPicPr>
          <p:cNvPr id="4" name="Picture 3"/>
          <p:cNvPicPr>
            <a:picLocks noChangeAspect="1"/>
          </p:cNvPicPr>
          <p:nvPr/>
        </p:nvPicPr>
        <p:blipFill>
          <a:blip r:embed="rId2"/>
          <a:stretch>
            <a:fillRect/>
          </a:stretch>
        </p:blipFill>
        <p:spPr>
          <a:xfrm>
            <a:off x="9489685" y="0"/>
            <a:ext cx="2572686" cy="1927031"/>
          </a:xfrm>
          <a:prstGeom prst="rect">
            <a:avLst/>
          </a:prstGeom>
        </p:spPr>
      </p:pic>
      <p:pic>
        <p:nvPicPr>
          <p:cNvPr id="5" name="Picture 4"/>
          <p:cNvPicPr>
            <a:picLocks noChangeAspect="1"/>
          </p:cNvPicPr>
          <p:nvPr/>
        </p:nvPicPr>
        <p:blipFill>
          <a:blip r:embed="rId3"/>
          <a:stretch>
            <a:fillRect/>
          </a:stretch>
        </p:blipFill>
        <p:spPr>
          <a:xfrm>
            <a:off x="9808549" y="5072712"/>
            <a:ext cx="2383451" cy="1785288"/>
          </a:xfrm>
          <a:prstGeom prst="rect">
            <a:avLst/>
          </a:prstGeom>
        </p:spPr>
      </p:pic>
      <p:pic>
        <p:nvPicPr>
          <p:cNvPr id="6" name="Picture 5"/>
          <p:cNvPicPr>
            <a:picLocks noChangeAspect="1"/>
          </p:cNvPicPr>
          <p:nvPr/>
        </p:nvPicPr>
        <p:blipFill>
          <a:blip r:embed="rId4"/>
          <a:stretch>
            <a:fillRect/>
          </a:stretch>
        </p:blipFill>
        <p:spPr>
          <a:xfrm>
            <a:off x="10122537" y="2343912"/>
            <a:ext cx="2023292" cy="1603829"/>
          </a:xfrm>
          <a:prstGeom prst="rect">
            <a:avLst/>
          </a:prstGeom>
        </p:spPr>
      </p:pic>
    </p:spTree>
    <p:extLst>
      <p:ext uri="{BB962C8B-B14F-4D97-AF65-F5344CB8AC3E}">
        <p14:creationId xmlns:p14="http://schemas.microsoft.com/office/powerpoint/2010/main" val="1419878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074" y="117792"/>
            <a:ext cx="9404723" cy="1400530"/>
          </a:xfrm>
        </p:spPr>
        <p:txBody>
          <a:bodyPr/>
          <a:lstStyle/>
          <a:p>
            <a:r>
              <a:rPr lang="en-US" dirty="0" smtClean="0"/>
              <a:t>Great Britain’s Constitution</a:t>
            </a:r>
            <a:endParaRPr lang="en-US" dirty="0"/>
          </a:p>
        </p:txBody>
      </p:sp>
      <p:sp>
        <p:nvSpPr>
          <p:cNvPr id="3" name="Content Placeholder 2"/>
          <p:cNvSpPr>
            <a:spLocks noGrp="1"/>
          </p:cNvSpPr>
          <p:nvPr>
            <p:ph idx="1"/>
          </p:nvPr>
        </p:nvSpPr>
        <p:spPr>
          <a:xfrm>
            <a:off x="242074" y="1095988"/>
            <a:ext cx="8946541" cy="4195481"/>
          </a:xfrm>
        </p:spPr>
        <p:txBody>
          <a:bodyPr/>
          <a:lstStyle/>
          <a:p>
            <a:r>
              <a:rPr lang="en-US" dirty="0" smtClean="0"/>
              <a:t>The unwritten part of the constitution lies in the customs and practices of British politics. </a:t>
            </a:r>
          </a:p>
          <a:p>
            <a:r>
              <a:rPr lang="en-US" dirty="0" smtClean="0"/>
              <a:t>For example, there is no written account that makes Parliament meet every year, yet it still meets each year. While our constitution specifies this, we also have unwritten customs that our government follows ( The formation of the President’s Cabinet, political parties, etc.)</a:t>
            </a:r>
          </a:p>
          <a:p>
            <a:r>
              <a:rPr lang="en-US" dirty="0" smtClean="0"/>
              <a:t>The United Kingdom, with an open-ended constitution, has a flexible and evolving set of rules. This can be both useful and dangerous for the people and their rights. </a:t>
            </a:r>
          </a:p>
          <a:p>
            <a:endParaRPr lang="en-US" dirty="0"/>
          </a:p>
        </p:txBody>
      </p:sp>
      <p:pic>
        <p:nvPicPr>
          <p:cNvPr id="4" name="Picture 3"/>
          <p:cNvPicPr>
            <a:picLocks noChangeAspect="1"/>
          </p:cNvPicPr>
          <p:nvPr/>
        </p:nvPicPr>
        <p:blipFill>
          <a:blip r:embed="rId2"/>
          <a:stretch>
            <a:fillRect/>
          </a:stretch>
        </p:blipFill>
        <p:spPr>
          <a:xfrm>
            <a:off x="8686800" y="4533900"/>
            <a:ext cx="3505200" cy="2324100"/>
          </a:xfrm>
          <a:prstGeom prst="rect">
            <a:avLst/>
          </a:prstGeom>
        </p:spPr>
      </p:pic>
      <p:pic>
        <p:nvPicPr>
          <p:cNvPr id="5" name="Picture 4"/>
          <p:cNvPicPr>
            <a:picLocks noChangeAspect="1"/>
          </p:cNvPicPr>
          <p:nvPr/>
        </p:nvPicPr>
        <p:blipFill>
          <a:blip r:embed="rId3"/>
          <a:stretch>
            <a:fillRect/>
          </a:stretch>
        </p:blipFill>
        <p:spPr>
          <a:xfrm>
            <a:off x="5156200" y="4533900"/>
            <a:ext cx="3530600" cy="2298700"/>
          </a:xfrm>
          <a:prstGeom prst="rect">
            <a:avLst/>
          </a:prstGeom>
        </p:spPr>
      </p:pic>
    </p:spTree>
    <p:extLst>
      <p:ext uri="{BB962C8B-B14F-4D97-AF65-F5344CB8AC3E}">
        <p14:creationId xmlns:p14="http://schemas.microsoft.com/office/powerpoint/2010/main" val="1062958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Monarchy</a:t>
            </a:r>
            <a:endParaRPr lang="en-US" dirty="0"/>
          </a:p>
        </p:txBody>
      </p:sp>
      <p:sp>
        <p:nvSpPr>
          <p:cNvPr id="3" name="Content Placeholder 2"/>
          <p:cNvSpPr>
            <a:spLocks noGrp="1"/>
          </p:cNvSpPr>
          <p:nvPr>
            <p:ph idx="1"/>
          </p:nvPr>
        </p:nvSpPr>
        <p:spPr>
          <a:xfrm>
            <a:off x="255181" y="1339702"/>
            <a:ext cx="10334847" cy="5188689"/>
          </a:xfrm>
        </p:spPr>
        <p:txBody>
          <a:bodyPr>
            <a:normAutofit/>
          </a:bodyPr>
          <a:lstStyle/>
          <a:p>
            <a:r>
              <a:rPr lang="en-US" dirty="0" smtClean="0"/>
              <a:t>While the United States is a Republic, Britain is a </a:t>
            </a:r>
            <a:r>
              <a:rPr lang="en-US" b="1" dirty="0" smtClean="0"/>
              <a:t>monarchy</a:t>
            </a:r>
            <a:r>
              <a:rPr lang="en-US" dirty="0" smtClean="0"/>
              <a:t>, with a hereditary ruler. </a:t>
            </a:r>
          </a:p>
          <a:p>
            <a:r>
              <a:rPr lang="en-US" dirty="0" smtClean="0"/>
              <a:t>Once having near-absolute power, the role of the monarch has dwindled to little more than a figurehead. </a:t>
            </a:r>
          </a:p>
          <a:p>
            <a:r>
              <a:rPr lang="en-US" dirty="0" smtClean="0"/>
              <a:t>The monarch, being subjected to the constitution, is known as a constitutional monarch. </a:t>
            </a:r>
          </a:p>
          <a:p>
            <a:r>
              <a:rPr lang="en-US" dirty="0" smtClean="0"/>
              <a:t>While all acts are done in the name of the queen, the Prime Minister and other high officials exercise the real power. The queen is the head of state, the PM is head of government. In the USA, our president holds both of these roles, among others. </a:t>
            </a:r>
          </a:p>
          <a:p>
            <a:endParaRPr lang="en-US" dirty="0" smtClean="0"/>
          </a:p>
          <a:p>
            <a:r>
              <a:rPr lang="en-US" dirty="0" smtClean="0"/>
              <a:t>The monarch REIGNS but does not RULE</a:t>
            </a:r>
            <a:endParaRPr lang="en-US" dirty="0"/>
          </a:p>
        </p:txBody>
      </p:sp>
      <p:pic>
        <p:nvPicPr>
          <p:cNvPr id="4" name="Picture 3"/>
          <p:cNvPicPr>
            <a:picLocks noChangeAspect="1"/>
          </p:cNvPicPr>
          <p:nvPr/>
        </p:nvPicPr>
        <p:blipFill>
          <a:blip r:embed="rId2"/>
          <a:stretch>
            <a:fillRect/>
          </a:stretch>
        </p:blipFill>
        <p:spPr>
          <a:xfrm>
            <a:off x="10178494" y="-104206"/>
            <a:ext cx="2013506" cy="2514378"/>
          </a:xfrm>
          <a:prstGeom prst="rect">
            <a:avLst/>
          </a:prstGeom>
        </p:spPr>
      </p:pic>
      <p:pic>
        <p:nvPicPr>
          <p:cNvPr id="5" name="Picture 4"/>
          <p:cNvPicPr>
            <a:picLocks noChangeAspect="1"/>
          </p:cNvPicPr>
          <p:nvPr/>
        </p:nvPicPr>
        <p:blipFill>
          <a:blip r:embed="rId3"/>
          <a:stretch>
            <a:fillRect/>
          </a:stretch>
        </p:blipFill>
        <p:spPr>
          <a:xfrm>
            <a:off x="7676707" y="4600353"/>
            <a:ext cx="4515293" cy="2257647"/>
          </a:xfrm>
          <a:prstGeom prst="rect">
            <a:avLst/>
          </a:prstGeom>
        </p:spPr>
      </p:pic>
    </p:spTree>
    <p:extLst>
      <p:ext uri="{BB962C8B-B14F-4D97-AF65-F5344CB8AC3E}">
        <p14:creationId xmlns:p14="http://schemas.microsoft.com/office/powerpoint/2010/main" val="222142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447" y="155006"/>
            <a:ext cx="9404723" cy="1400530"/>
          </a:xfrm>
        </p:spPr>
        <p:txBody>
          <a:bodyPr/>
          <a:lstStyle/>
          <a:p>
            <a:r>
              <a:rPr lang="en-US" dirty="0" smtClean="0"/>
              <a:t>Parliament </a:t>
            </a:r>
            <a:endParaRPr lang="en-US" dirty="0"/>
          </a:p>
        </p:txBody>
      </p:sp>
      <p:sp>
        <p:nvSpPr>
          <p:cNvPr id="3" name="Content Placeholder 2"/>
          <p:cNvSpPr>
            <a:spLocks noGrp="1"/>
          </p:cNvSpPr>
          <p:nvPr>
            <p:ph idx="1"/>
          </p:nvPr>
        </p:nvSpPr>
        <p:spPr>
          <a:xfrm>
            <a:off x="0" y="855270"/>
            <a:ext cx="12036056" cy="6002729"/>
          </a:xfrm>
        </p:spPr>
        <p:txBody>
          <a:bodyPr>
            <a:noAutofit/>
          </a:bodyPr>
          <a:lstStyle/>
          <a:p>
            <a:r>
              <a:rPr lang="en-US" sz="2400" dirty="0" smtClean="0"/>
              <a:t>Parliament is the central institution of that government, it holds both the legislative and executive powers of the nation. </a:t>
            </a:r>
          </a:p>
          <a:p>
            <a:r>
              <a:rPr lang="en-US" sz="2400" dirty="0" smtClean="0"/>
              <a:t>Parliament is bicameral, with the House of Lords and the House of Commons. With the House of Commons being more powerful. Parliament passes all laws for the UK and also appoints major officials. </a:t>
            </a:r>
          </a:p>
          <a:p>
            <a:r>
              <a:rPr lang="en-US" sz="2400" dirty="0" smtClean="0"/>
              <a:t>The prime minister is the party leader of the majority party. Formally appointed by the queen, however, the PM is responsible to the House of Commons. </a:t>
            </a:r>
          </a:p>
          <a:p>
            <a:r>
              <a:rPr lang="en-US" sz="2400" dirty="0" smtClean="0"/>
              <a:t>Thus, the prime minister selects the members of his cabinet primarily the House of Commons. This cabinet can have around 20 members, each in charge of their own department (foreign affairs, treasury)</a:t>
            </a:r>
          </a:p>
          <a:p>
            <a:endParaRPr lang="en-US" sz="2400" dirty="0"/>
          </a:p>
        </p:txBody>
      </p:sp>
    </p:spTree>
    <p:extLst>
      <p:ext uri="{BB962C8B-B14F-4D97-AF65-F5344CB8AC3E}">
        <p14:creationId xmlns:p14="http://schemas.microsoft.com/office/powerpoint/2010/main" val="1221797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and Executive Differences</a:t>
            </a:r>
            <a:endParaRPr lang="en-US" dirty="0"/>
          </a:p>
        </p:txBody>
      </p:sp>
      <p:sp>
        <p:nvSpPr>
          <p:cNvPr id="3" name="Content Placeholder 2"/>
          <p:cNvSpPr>
            <a:spLocks noGrp="1"/>
          </p:cNvSpPr>
          <p:nvPr>
            <p:ph idx="1"/>
          </p:nvPr>
        </p:nvSpPr>
        <p:spPr/>
        <p:txBody>
          <a:bodyPr>
            <a:normAutofit lnSpcReduction="10000"/>
          </a:bodyPr>
          <a:lstStyle/>
          <a:p>
            <a:r>
              <a:rPr lang="en-US" sz="2800" dirty="0"/>
              <a:t>This system is </a:t>
            </a:r>
            <a:r>
              <a:rPr lang="en-US" sz="2800" b="1" dirty="0"/>
              <a:t>more flexible</a:t>
            </a:r>
            <a:r>
              <a:rPr lang="en-US" sz="2800" dirty="0"/>
              <a:t> than our own, it prevents deadlock and ineffective leaders. However, it is missing a solid system of </a:t>
            </a:r>
            <a:r>
              <a:rPr lang="en-US" sz="2800" b="1" dirty="0"/>
              <a:t>checks and balances </a:t>
            </a:r>
            <a:r>
              <a:rPr lang="en-US" sz="2800" dirty="0"/>
              <a:t>that we adhere to</a:t>
            </a:r>
            <a:r>
              <a:rPr lang="en-US" sz="2800" dirty="0" smtClean="0"/>
              <a:t>.</a:t>
            </a:r>
          </a:p>
          <a:p>
            <a:r>
              <a:rPr lang="en-US" sz="2800" dirty="0" smtClean="0"/>
              <a:t> </a:t>
            </a:r>
            <a:r>
              <a:rPr lang="en-US" sz="2800" dirty="0"/>
              <a:t>It also places a greater importance on </a:t>
            </a:r>
            <a:r>
              <a:rPr lang="en-US" sz="2800" b="1" dirty="0"/>
              <a:t>political parties </a:t>
            </a:r>
            <a:r>
              <a:rPr lang="en-US" sz="2800" dirty="0"/>
              <a:t>than ours </a:t>
            </a:r>
            <a:r>
              <a:rPr lang="en-US" sz="2800" dirty="0" smtClean="0"/>
              <a:t>does. The winning party has the power to form the government, and have the prime minister, decide elections etc. </a:t>
            </a:r>
          </a:p>
          <a:p>
            <a:pPr lvl="1"/>
            <a:r>
              <a:rPr lang="en-US" sz="2400" dirty="0" smtClean="0"/>
              <a:t>Similarly, two primary parties have dominated British politics in recent decades. </a:t>
            </a:r>
          </a:p>
          <a:p>
            <a:pPr lvl="1"/>
            <a:endParaRPr lang="en-US" dirty="0"/>
          </a:p>
        </p:txBody>
      </p:sp>
    </p:spTree>
    <p:extLst>
      <p:ext uri="{BB962C8B-B14F-4D97-AF65-F5344CB8AC3E}">
        <p14:creationId xmlns:p14="http://schemas.microsoft.com/office/powerpoint/2010/main" val="5061514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643</TotalTime>
  <Words>2133</Words>
  <Application>Microsoft Macintosh PowerPoint</Application>
  <PresentationFormat>Widescreen</PresentationFormat>
  <Paragraphs>112</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Century Gothic</vt:lpstr>
      <vt:lpstr>Mangal</vt:lpstr>
      <vt:lpstr>Wingdings 3</vt:lpstr>
      <vt:lpstr>Arial</vt:lpstr>
      <vt:lpstr>Ion</vt:lpstr>
      <vt:lpstr>Tuesday, April 23rd  </vt:lpstr>
      <vt:lpstr>Comparing Political Systems</vt:lpstr>
      <vt:lpstr>Comparing Governments</vt:lpstr>
      <vt:lpstr>Great Britain and The United States</vt:lpstr>
      <vt:lpstr>Great Britain’s Constitution</vt:lpstr>
      <vt:lpstr>Great Britain’s Constitution</vt:lpstr>
      <vt:lpstr>The Monarchy</vt:lpstr>
      <vt:lpstr>Parliament </vt:lpstr>
      <vt:lpstr>Legislative and Executive Differences</vt:lpstr>
      <vt:lpstr>Regional Government in the UK</vt:lpstr>
      <vt:lpstr>Japan</vt:lpstr>
      <vt:lpstr>Japan’s Government</vt:lpstr>
      <vt:lpstr>The Japanese Diet</vt:lpstr>
      <vt:lpstr>The Japanese Executive</vt:lpstr>
      <vt:lpstr>Mexico and American relations</vt:lpstr>
      <vt:lpstr>The Mexican Government</vt:lpstr>
      <vt:lpstr>The Mexican Government</vt:lpstr>
      <vt:lpstr>Mexican Political Parties</vt:lpstr>
      <vt:lpstr>Russia and the USSR</vt:lpstr>
      <vt:lpstr>Gorbachev’s Reforms</vt:lpstr>
      <vt:lpstr>Russia today</vt:lpstr>
      <vt:lpstr>China</vt:lpstr>
      <vt:lpstr>China today</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April 24th </dc:title>
  <dc:creator>Salley, Cameron</dc:creator>
  <cp:lastModifiedBy>Salley, Cameron</cp:lastModifiedBy>
  <cp:revision>29</cp:revision>
  <dcterms:created xsi:type="dcterms:W3CDTF">2017-04-23T13:21:51Z</dcterms:created>
  <dcterms:modified xsi:type="dcterms:W3CDTF">2017-04-24T00:05:50Z</dcterms:modified>
</cp:coreProperties>
</file>